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66" r:id="rId4"/>
    <p:sldId id="258" r:id="rId5"/>
    <p:sldId id="267" r:id="rId6"/>
    <p:sldId id="270" r:id="rId7"/>
    <p:sldId id="259" r:id="rId8"/>
    <p:sldId id="264" r:id="rId9"/>
    <p:sldId id="265" r:id="rId10"/>
    <p:sldId id="260" r:id="rId11"/>
    <p:sldId id="268" r:id="rId12"/>
    <p:sldId id="269" r:id="rId13"/>
    <p:sldId id="261" r:id="rId14"/>
    <p:sldId id="262" r:id="rId15"/>
    <p:sldId id="26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89" autoAdjust="0"/>
    <p:restoredTop sz="97044" autoAdjust="0"/>
  </p:normalViewPr>
  <p:slideViewPr>
    <p:cSldViewPr>
      <p:cViewPr>
        <p:scale>
          <a:sx n="72" d="100"/>
          <a:sy n="72" d="100"/>
        </p:scale>
        <p:origin x="-1396"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22213B-704E-4644-B0B3-E004EF9288B9}" type="datetimeFigureOut">
              <a:rPr lang="en-US" smtClean="0"/>
              <a:t>2/25/2020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0A048B-3886-49C5-9F30-0FECBCA4E19F}" type="slidenum">
              <a:rPr lang="en-US" smtClean="0"/>
              <a:t>‹#›</a:t>
            </a:fld>
            <a:endParaRPr lang="en-US"/>
          </a:p>
        </p:txBody>
      </p:sp>
    </p:spTree>
    <p:extLst>
      <p:ext uri="{BB962C8B-B14F-4D97-AF65-F5344CB8AC3E}">
        <p14:creationId xmlns:p14="http://schemas.microsoft.com/office/powerpoint/2010/main" val="592917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Some of the signs and symptoms of hypertension</a:t>
            </a:r>
            <a:r>
              <a:rPr lang="en-US" sz="1200" b="0" i="0" kern="1200" baseline="0" dirty="0" smtClean="0">
                <a:solidFill>
                  <a:schemeClr val="tx1"/>
                </a:solidFill>
                <a:latin typeface="+mn-lt"/>
                <a:ea typeface="+mn-ea"/>
                <a:cs typeface="+mn-cs"/>
              </a:rPr>
              <a:t> include h</a:t>
            </a:r>
            <a:r>
              <a:rPr lang="en-US" sz="1200" b="0" i="0" kern="1200" dirty="0" smtClean="0">
                <a:solidFill>
                  <a:schemeClr val="tx1"/>
                </a:solidFill>
                <a:latin typeface="+mn-lt"/>
                <a:ea typeface="+mn-ea"/>
                <a:cs typeface="+mn-cs"/>
              </a:rPr>
              <a:t>eadaches, shortness of breath or nosebleeds. Normal blood pressure is approximately 140/90 mmHg.</a:t>
            </a:r>
            <a:r>
              <a:rPr lang="en-US" sz="1200" b="0" i="0" kern="1200" baseline="0" dirty="0" smtClean="0">
                <a:solidFill>
                  <a:schemeClr val="tx1"/>
                </a:solidFill>
                <a:latin typeface="+mn-lt"/>
                <a:ea typeface="+mn-ea"/>
                <a:cs typeface="+mn-cs"/>
              </a:rPr>
              <a:t> Thus, a person is considered to be </a:t>
            </a:r>
            <a:r>
              <a:rPr lang="en-US" sz="1200" b="0" i="0" kern="1200" baseline="0" dirty="0" err="1" smtClean="0">
                <a:solidFill>
                  <a:schemeClr val="tx1"/>
                </a:solidFill>
                <a:latin typeface="+mn-lt"/>
                <a:ea typeface="+mn-ea"/>
                <a:cs typeface="+mn-cs"/>
              </a:rPr>
              <a:t>suiffering</a:t>
            </a:r>
            <a:r>
              <a:rPr lang="en-US" sz="1200" b="0" i="0" kern="1200" baseline="0" dirty="0" smtClean="0">
                <a:solidFill>
                  <a:schemeClr val="tx1"/>
                </a:solidFill>
                <a:latin typeface="+mn-lt"/>
                <a:ea typeface="+mn-ea"/>
                <a:cs typeface="+mn-cs"/>
              </a:rPr>
              <a:t> from high blood pressure when it exceeds this range. </a:t>
            </a:r>
            <a:endParaRPr lang="en-US" dirty="0"/>
          </a:p>
        </p:txBody>
      </p:sp>
      <p:sp>
        <p:nvSpPr>
          <p:cNvPr id="4" name="Slide Number Placeholder 3"/>
          <p:cNvSpPr>
            <a:spLocks noGrp="1"/>
          </p:cNvSpPr>
          <p:nvPr>
            <p:ph type="sldNum" sz="quarter" idx="10"/>
          </p:nvPr>
        </p:nvSpPr>
        <p:spPr/>
        <p:txBody>
          <a:bodyPr/>
          <a:lstStyle/>
          <a:p>
            <a:fld id="{CE0A048B-3886-49C5-9F30-0FECBCA4E19F}"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first image</a:t>
            </a:r>
            <a:r>
              <a:rPr lang="en-US" baseline="0" dirty="0" smtClean="0"/>
              <a:t> is a nurse measuring a patient’s blood pressure. The second one is that of a hypertensive patient feeling congested. The third image illustrates the symptoms of hypertension while the last image illustrates a patient suffering from a headache due to hypertension. </a:t>
            </a:r>
            <a:endParaRPr lang="en-US" dirty="0"/>
          </a:p>
        </p:txBody>
      </p:sp>
      <p:sp>
        <p:nvSpPr>
          <p:cNvPr id="4" name="Slide Number Placeholder 3"/>
          <p:cNvSpPr>
            <a:spLocks noGrp="1"/>
          </p:cNvSpPr>
          <p:nvPr>
            <p:ph type="sldNum" sz="quarter" idx="10"/>
          </p:nvPr>
        </p:nvSpPr>
        <p:spPr/>
        <p:txBody>
          <a:bodyPr/>
          <a:lstStyle/>
          <a:p>
            <a:fld id="{CE0A048B-3886-49C5-9F30-0FECBCA4E19F}"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level of awareness in people about</a:t>
            </a:r>
            <a:r>
              <a:rPr lang="en-US" baseline="0" dirty="0" smtClean="0"/>
              <a:t> hypertension is quite low. Most people take painkillers whenever symptoms of high blood pressure arise. Some of them tend to carry out first aid measures. This high level of ignorance has led to elevated levels of high blood pressure </a:t>
            </a:r>
            <a:r>
              <a:rPr lang="en-US" baseline="0" smtClean="0"/>
              <a:t>among Hispanic </a:t>
            </a:r>
            <a:r>
              <a:rPr lang="en-US" baseline="0" dirty="0" smtClean="0"/>
              <a:t>and black men. </a:t>
            </a:r>
            <a:endParaRPr lang="en-US" dirty="0"/>
          </a:p>
        </p:txBody>
      </p:sp>
      <p:sp>
        <p:nvSpPr>
          <p:cNvPr id="4" name="Slide Number Placeholder 3"/>
          <p:cNvSpPr>
            <a:spLocks noGrp="1"/>
          </p:cNvSpPr>
          <p:nvPr>
            <p:ph type="sldNum" sz="quarter" idx="10"/>
          </p:nvPr>
        </p:nvSpPr>
        <p:spPr/>
        <p:txBody>
          <a:bodyPr/>
          <a:lstStyle/>
          <a:p>
            <a:fld id="{CE0A048B-3886-49C5-9F30-0FECBCA4E19F}"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a:t>
            </a:r>
            <a:r>
              <a:rPr lang="en-US" baseline="0" dirty="0" smtClean="0"/>
              <a:t> few people are aware that they are suffering from hypertension. They discover the disease in the latter stages. </a:t>
            </a:r>
            <a:endParaRPr lang="en-US" dirty="0"/>
          </a:p>
        </p:txBody>
      </p:sp>
      <p:sp>
        <p:nvSpPr>
          <p:cNvPr id="4" name="Slide Number Placeholder 3"/>
          <p:cNvSpPr>
            <a:spLocks noGrp="1"/>
          </p:cNvSpPr>
          <p:nvPr>
            <p:ph type="sldNum" sz="quarter" idx="10"/>
          </p:nvPr>
        </p:nvSpPr>
        <p:spPr/>
        <p:txBody>
          <a:bodyPr/>
          <a:lstStyle/>
          <a:p>
            <a:fld id="{CE0A048B-3886-49C5-9F30-0FECBCA4E19F}" type="slidenum">
              <a:rPr lang="en-US" smtClean="0"/>
              <a:t>5</a:t>
            </a:fld>
            <a:endParaRPr lang="en-US"/>
          </a:p>
        </p:txBody>
      </p:sp>
    </p:spTree>
    <p:extLst>
      <p:ext uri="{BB962C8B-B14F-4D97-AF65-F5344CB8AC3E}">
        <p14:creationId xmlns:p14="http://schemas.microsoft.com/office/powerpoint/2010/main" val="2238749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Besides, only half of those treated have been adequately treated to a normal blood pressure. This factors make the disease to be referred to as a silent killer. </a:t>
            </a:r>
          </a:p>
          <a:p>
            <a:endParaRPr lang="en-US" dirty="0"/>
          </a:p>
        </p:txBody>
      </p:sp>
      <p:sp>
        <p:nvSpPr>
          <p:cNvPr id="4" name="Slide Number Placeholder 3"/>
          <p:cNvSpPr>
            <a:spLocks noGrp="1"/>
          </p:cNvSpPr>
          <p:nvPr>
            <p:ph type="sldNum" sz="quarter" idx="10"/>
          </p:nvPr>
        </p:nvSpPr>
        <p:spPr/>
        <p:txBody>
          <a:bodyPr/>
          <a:lstStyle/>
          <a:p>
            <a:fld id="{CE0A048B-3886-49C5-9F30-0FECBCA4E19F}" type="slidenum">
              <a:rPr lang="en-US" smtClean="0"/>
              <a:t>6</a:t>
            </a:fld>
            <a:endParaRPr lang="en-US"/>
          </a:p>
        </p:txBody>
      </p:sp>
    </p:spTree>
    <p:extLst>
      <p:ext uri="{BB962C8B-B14F-4D97-AF65-F5344CB8AC3E}">
        <p14:creationId xmlns:p14="http://schemas.microsoft.com/office/powerpoint/2010/main" val="3836421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Diet greatly</a:t>
            </a:r>
            <a:r>
              <a:rPr lang="en-US" baseline="0" dirty="0" smtClean="0"/>
              <a:t> affects blood flow in the body. </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Decreased potassium consumption causes increased sodium retention leading to hypertension.  23.2% of men suffering from hypertension confirmed that they took more than two bottles of alcohol daily while 30% confirmed to be consuming high amounts of salt in their food with minimal or no intake of potassium. </a:t>
            </a:r>
          </a:p>
          <a:p>
            <a:endParaRPr lang="en-US" dirty="0"/>
          </a:p>
        </p:txBody>
      </p:sp>
      <p:sp>
        <p:nvSpPr>
          <p:cNvPr id="4" name="Slide Number Placeholder 3"/>
          <p:cNvSpPr>
            <a:spLocks noGrp="1"/>
          </p:cNvSpPr>
          <p:nvPr>
            <p:ph type="sldNum" sz="quarter" idx="10"/>
          </p:nvPr>
        </p:nvSpPr>
        <p:spPr/>
        <p:txBody>
          <a:bodyPr/>
          <a:lstStyle/>
          <a:p>
            <a:fld id="{CE0A048B-3886-49C5-9F30-0FECBCA4E19F}" type="slidenum">
              <a:rPr lang="en-US" smtClean="0"/>
              <a:t>7</a:t>
            </a:fld>
            <a:endParaRPr lang="en-US"/>
          </a:p>
        </p:txBody>
      </p:sp>
    </p:spTree>
    <p:extLst>
      <p:ext uri="{BB962C8B-B14F-4D97-AF65-F5344CB8AC3E}">
        <p14:creationId xmlns:p14="http://schemas.microsoft.com/office/powerpoint/2010/main" val="1854601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An interplay of the two factors led to hypertension. 80% of men diagnosed with hypertension said that they hardly engage in any physical activity whereby 90% of them hardly walk except for in their workplaces and houses.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55% of men confirmed that before they were diagnosed with hypertension, they were suffering from stress which led to indulgence in alcohol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E0A048B-3886-49C5-9F30-0FECBCA4E19F}" type="slidenum">
              <a:rPr lang="en-US" smtClean="0"/>
              <a:t>8</a:t>
            </a:fld>
            <a:endParaRPr lang="en-US"/>
          </a:p>
        </p:txBody>
      </p:sp>
    </p:spTree>
    <p:extLst>
      <p:ext uri="{BB962C8B-B14F-4D97-AF65-F5344CB8AC3E}">
        <p14:creationId xmlns:p14="http://schemas.microsoft.com/office/powerpoint/2010/main" val="666507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lifestyle type of intervention acts as a preventive and management ,measure. It prevents people from suffering from hypertension as well as it helps those suffering from hypertension manage</a:t>
            </a:r>
            <a:r>
              <a:rPr lang="en-US" baseline="0" dirty="0" smtClean="0"/>
              <a:t> the levels of their blood pressure. </a:t>
            </a:r>
            <a:endParaRPr lang="en-US" dirty="0"/>
          </a:p>
        </p:txBody>
      </p:sp>
      <p:sp>
        <p:nvSpPr>
          <p:cNvPr id="4" name="Slide Number Placeholder 3"/>
          <p:cNvSpPr>
            <a:spLocks noGrp="1"/>
          </p:cNvSpPr>
          <p:nvPr>
            <p:ph type="sldNum" sz="quarter" idx="10"/>
          </p:nvPr>
        </p:nvSpPr>
        <p:spPr/>
        <p:txBody>
          <a:bodyPr/>
          <a:lstStyle/>
          <a:p>
            <a:fld id="{CE0A048B-3886-49C5-9F30-0FECBCA4E19F}" type="slidenum">
              <a:rPr lang="en-US" smtClean="0"/>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Hypertension is associated with kidney ad cardiac diseases. Thus, the nephrologist and cardiologist are important physicians in management</a:t>
            </a:r>
            <a:r>
              <a:rPr lang="en-US" baseline="0" dirty="0" smtClean="0"/>
              <a:t> of the disease. </a:t>
            </a:r>
            <a:endParaRPr lang="en-US" dirty="0"/>
          </a:p>
        </p:txBody>
      </p:sp>
      <p:sp>
        <p:nvSpPr>
          <p:cNvPr id="4" name="Slide Number Placeholder 3"/>
          <p:cNvSpPr>
            <a:spLocks noGrp="1"/>
          </p:cNvSpPr>
          <p:nvPr>
            <p:ph type="sldNum" sz="quarter" idx="10"/>
          </p:nvPr>
        </p:nvSpPr>
        <p:spPr/>
        <p:txBody>
          <a:bodyPr/>
          <a:lstStyle/>
          <a:p>
            <a:fld id="{CE0A048B-3886-49C5-9F30-0FECBCA4E19F}" type="slidenum">
              <a:rPr lang="en-US" smtClean="0"/>
              <a:t>11</a:t>
            </a:fld>
            <a:endParaRPr lang="en-US"/>
          </a:p>
        </p:txBody>
      </p:sp>
    </p:spTree>
    <p:extLst>
      <p:ext uri="{BB962C8B-B14F-4D97-AF65-F5344CB8AC3E}">
        <p14:creationId xmlns:p14="http://schemas.microsoft.com/office/powerpoint/2010/main" val="2667323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Educating the</a:t>
            </a:r>
            <a:r>
              <a:rPr lang="en-US" baseline="0" dirty="0" smtClean="0"/>
              <a:t> community improves the general herd immunity whereby there shall be decreased rates in the number of new hypertensive patients. </a:t>
            </a:r>
            <a:endParaRPr lang="en-US" dirty="0"/>
          </a:p>
        </p:txBody>
      </p:sp>
      <p:sp>
        <p:nvSpPr>
          <p:cNvPr id="4" name="Slide Number Placeholder 3"/>
          <p:cNvSpPr>
            <a:spLocks noGrp="1"/>
          </p:cNvSpPr>
          <p:nvPr>
            <p:ph type="sldNum" sz="quarter" idx="10"/>
          </p:nvPr>
        </p:nvSpPr>
        <p:spPr/>
        <p:txBody>
          <a:bodyPr/>
          <a:lstStyle/>
          <a:p>
            <a:fld id="{CE0A048B-3886-49C5-9F30-0FECBCA4E19F}" type="slidenum">
              <a:rPr lang="en-US" smtClean="0"/>
              <a:t>12</a:t>
            </a:fld>
            <a:endParaRPr lang="en-US"/>
          </a:p>
        </p:txBody>
      </p:sp>
    </p:spTree>
    <p:extLst>
      <p:ext uri="{BB962C8B-B14F-4D97-AF65-F5344CB8AC3E}">
        <p14:creationId xmlns:p14="http://schemas.microsoft.com/office/powerpoint/2010/main" val="3745067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8511CF9-EBDF-4F52-97B1-B5340835D5CF}" type="datetimeFigureOut">
              <a:rPr lang="en-US" smtClean="0"/>
              <a:t>2/25/2020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F31B73D-BC25-4AF6-8567-7A527F9054F8}"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8511CF9-EBDF-4F52-97B1-B5340835D5CF}"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5F31B73D-BC25-4AF6-8567-7A527F9054F8}"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48511CF9-EBDF-4F52-97B1-B5340835D5CF}" type="datetimeFigureOut">
              <a:rPr lang="en-US" smtClean="0"/>
              <a:t>2/25/2020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F31B73D-BC25-4AF6-8567-7A527F9054F8}"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48511CF9-EBDF-4F52-97B1-B5340835D5CF}"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31B73D-BC25-4AF6-8567-7A527F9054F8}"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8511CF9-EBDF-4F52-97B1-B5340835D5CF}" type="datetimeFigureOut">
              <a:rPr lang="en-US" smtClean="0"/>
              <a:t>2/25/2020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5F31B73D-BC25-4AF6-8567-7A527F9054F8}"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8511CF9-EBDF-4F52-97B1-B5340835D5CF}" type="datetimeFigureOut">
              <a:rPr lang="en-US" smtClean="0"/>
              <a:t>2/25/2020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5F31B73D-BC25-4AF6-8567-7A527F9054F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48511CF9-EBDF-4F52-97B1-B5340835D5CF}" type="datetimeFigureOut">
              <a:rPr lang="en-US" smtClean="0"/>
              <a:t>2/25/2020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F31B73D-BC25-4AF6-8567-7A527F9054F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F31B73D-BC25-4AF6-8567-7A527F9054F8}"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48511CF9-EBDF-4F52-97B1-B5340835D5CF}" type="datetimeFigureOut">
              <a:rPr lang="en-US" smtClean="0"/>
              <a:t>2/25/2020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5F31B73D-BC25-4AF6-8567-7A527F9054F8}"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48511CF9-EBDF-4F52-97B1-B5340835D5CF}" type="datetimeFigureOut">
              <a:rPr lang="en-US" smtClean="0"/>
              <a:t>2/25/2020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511CF9-EBDF-4F52-97B1-B5340835D5CF}"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31B73D-BC25-4AF6-8567-7A527F9054F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5F31B73D-BC25-4AF6-8567-7A527F9054F8}"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511CF9-EBDF-4F52-97B1-B5340835D5CF}"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48511CF9-EBDF-4F52-97B1-B5340835D5CF}" type="datetimeFigureOut">
              <a:rPr lang="en-US" smtClean="0"/>
              <a:t>2/25/2020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F31B73D-BC25-4AF6-8567-7A527F9054F8}"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4876800"/>
            <a:ext cx="6400800" cy="1752600"/>
          </a:xfrm>
        </p:spPr>
        <p:txBody>
          <a:bodyPr/>
          <a:lstStyle/>
          <a:p>
            <a:pPr algn="l"/>
            <a:r>
              <a:rPr lang="en-US" dirty="0" smtClean="0"/>
              <a:t>Name</a:t>
            </a:r>
          </a:p>
          <a:p>
            <a:pPr algn="l"/>
            <a:r>
              <a:rPr lang="en-US" dirty="0" smtClean="0"/>
              <a:t>Course</a:t>
            </a:r>
          </a:p>
          <a:p>
            <a:pPr algn="l"/>
            <a:r>
              <a:rPr lang="en-US" dirty="0" smtClean="0"/>
              <a:t>Date</a:t>
            </a:r>
          </a:p>
          <a:p>
            <a:endParaRPr lang="en-US" dirty="0"/>
          </a:p>
        </p:txBody>
      </p:sp>
      <p:sp>
        <p:nvSpPr>
          <p:cNvPr id="2" name="Title 1"/>
          <p:cNvSpPr>
            <a:spLocks noGrp="1"/>
          </p:cNvSpPr>
          <p:nvPr>
            <p:ph type="ctrTitle"/>
          </p:nvPr>
        </p:nvSpPr>
        <p:spPr>
          <a:xfrm>
            <a:off x="609600" y="1371600"/>
            <a:ext cx="7772400" cy="838200"/>
          </a:xfrm>
        </p:spPr>
        <p:txBody>
          <a:bodyPr>
            <a:normAutofit fontScale="90000"/>
          </a:bodyPr>
          <a:lstStyle/>
          <a:p>
            <a:r>
              <a:rPr lang="en-US" sz="4000" dirty="0"/>
              <a:t>Hypertension and hypertension management among Hispanics and black men between the age of 18-44</a:t>
            </a:r>
            <a:r>
              <a:rPr lang="en-US" dirty="0"/>
              <a: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quarter" idx="1"/>
          </p:nvPr>
        </p:nvSpPr>
        <p:spPr/>
        <p:txBody>
          <a:bodyPr>
            <a:normAutofit fontScale="70000" lnSpcReduction="20000"/>
          </a:bodyPr>
          <a:lstStyle/>
          <a:p>
            <a:pPr algn="just"/>
            <a:r>
              <a:rPr lang="en-US" sz="3400" dirty="0" smtClean="0"/>
              <a:t>Hypertension is a medical condition in which the blood pressure in blood vessels especially the arteries is constantly elevated leading to other diseases like heart diseases. </a:t>
            </a:r>
          </a:p>
          <a:p>
            <a:pPr algn="just"/>
            <a:r>
              <a:rPr lang="en-US" sz="3400" dirty="0" smtClean="0"/>
              <a:t>It is also referred to as high blood pressure. </a:t>
            </a:r>
          </a:p>
          <a:p>
            <a:pPr algn="just"/>
            <a:r>
              <a:rPr lang="en-US" sz="3400" dirty="0" smtClean="0"/>
              <a:t>Blood pressure is determined by the amount of blood the heart pumps and the resistance by the arteries against blood flow. </a:t>
            </a:r>
          </a:p>
          <a:p>
            <a:pPr algn="just"/>
            <a:r>
              <a:rPr lang="en-US" sz="3400" dirty="0" smtClean="0"/>
              <a:t>There are two types of hypertension. Primary hypertension and secondary hypertension. Primary hypertension often occurs with the approach to old age while secondary hypertension occurs due to underlying conditions like kidney diseases, congenital or adrenal disorders among other conditions.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Illustration of hypertension patients’ experience </a:t>
            </a:r>
            <a:endParaRPr lang="en-US" dirty="0"/>
          </a:p>
        </p:txBody>
      </p:sp>
      <p:pic>
        <p:nvPicPr>
          <p:cNvPr id="4" name="Content Placeholder 3" descr="download hbp.jpg"/>
          <p:cNvPicPr>
            <a:picLocks noGrp="1" noChangeAspect="1"/>
          </p:cNvPicPr>
          <p:nvPr>
            <p:ph sz="quarter" idx="1"/>
          </p:nvPr>
        </p:nvPicPr>
        <p:blipFill>
          <a:blip r:embed="rId3" cstate="print"/>
          <a:stretch>
            <a:fillRect/>
          </a:stretch>
        </p:blipFill>
        <p:spPr>
          <a:xfrm>
            <a:off x="3886200" y="4038600"/>
            <a:ext cx="3962400" cy="2247900"/>
          </a:xfrm>
        </p:spPr>
      </p:pic>
      <p:pic>
        <p:nvPicPr>
          <p:cNvPr id="5" name="Picture 4" descr="download hbp 2.jpg"/>
          <p:cNvPicPr>
            <a:picLocks noChangeAspect="1"/>
          </p:cNvPicPr>
          <p:nvPr/>
        </p:nvPicPr>
        <p:blipFill>
          <a:blip r:embed="rId4" cstate="print"/>
          <a:stretch>
            <a:fillRect/>
          </a:stretch>
        </p:blipFill>
        <p:spPr>
          <a:xfrm>
            <a:off x="3657600" y="1752600"/>
            <a:ext cx="4191000" cy="1981200"/>
          </a:xfrm>
          <a:prstGeom prst="rect">
            <a:avLst/>
          </a:prstGeom>
        </p:spPr>
      </p:pic>
      <p:pic>
        <p:nvPicPr>
          <p:cNvPr id="6" name="Picture 5" descr="download hbp3.png"/>
          <p:cNvPicPr>
            <a:picLocks noChangeAspect="1"/>
          </p:cNvPicPr>
          <p:nvPr/>
        </p:nvPicPr>
        <p:blipFill>
          <a:blip r:embed="rId5" cstate="print"/>
          <a:stretch>
            <a:fillRect/>
          </a:stretch>
        </p:blipFill>
        <p:spPr>
          <a:xfrm>
            <a:off x="533400" y="3886200"/>
            <a:ext cx="3048000" cy="2667000"/>
          </a:xfrm>
          <a:prstGeom prst="rect">
            <a:avLst/>
          </a:prstGeom>
        </p:spPr>
      </p:pic>
      <p:pic>
        <p:nvPicPr>
          <p:cNvPr id="7" name="Picture 6" descr="download hbp4.jpg"/>
          <p:cNvPicPr>
            <a:picLocks noChangeAspect="1"/>
          </p:cNvPicPr>
          <p:nvPr/>
        </p:nvPicPr>
        <p:blipFill>
          <a:blip r:embed="rId6" cstate="print"/>
          <a:stretch>
            <a:fillRect/>
          </a:stretch>
        </p:blipFill>
        <p:spPr>
          <a:xfrm>
            <a:off x="457200" y="1676400"/>
            <a:ext cx="2895600" cy="19812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a:t>
            </a:r>
            <a:endParaRPr lang="en-US" dirty="0"/>
          </a:p>
        </p:txBody>
      </p:sp>
      <p:sp>
        <p:nvSpPr>
          <p:cNvPr id="3" name="Content Placeholder 2"/>
          <p:cNvSpPr>
            <a:spLocks noGrp="1"/>
          </p:cNvSpPr>
          <p:nvPr>
            <p:ph sz="quarter" idx="1"/>
          </p:nvPr>
        </p:nvSpPr>
        <p:spPr>
          <a:xfrm>
            <a:off x="457200" y="1600200"/>
            <a:ext cx="8229600" cy="5257800"/>
          </a:xfrm>
        </p:spPr>
        <p:txBody>
          <a:bodyPr>
            <a:normAutofit/>
          </a:bodyPr>
          <a:lstStyle/>
          <a:p>
            <a:pPr algn="just"/>
            <a:r>
              <a:rPr lang="en-US" dirty="0" smtClean="0"/>
              <a:t>Hypertension is a very common disease that affects majority of the world’s population and not just the Hispanics and blacks. However, the disease is more prevalent in Hispanics and blacks than in Whites with most cases being men and pregnant women. It is considered as a major public health issue.  It is a high risk factor for cardiovascular diseases. </a:t>
            </a:r>
          </a:p>
          <a:p>
            <a:pPr algn="just"/>
            <a:r>
              <a:rPr lang="en-US" dirty="0" smtClean="0"/>
              <a:t>Hypertension was discovered by Fredrick Mahomed in the early 1870s. He was a medical resident in London at Guy’s hospital.  Out of all his patients, less than 30%  were aware of their health status.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cont’d</a:t>
            </a:r>
            <a:endParaRPr lang="en-US" dirty="0"/>
          </a:p>
        </p:txBody>
      </p:sp>
      <p:sp>
        <p:nvSpPr>
          <p:cNvPr id="3" name="Content Placeholder 2"/>
          <p:cNvSpPr>
            <a:spLocks noGrp="1"/>
          </p:cNvSpPr>
          <p:nvPr>
            <p:ph sz="quarter" idx="1"/>
          </p:nvPr>
        </p:nvSpPr>
        <p:spPr>
          <a:xfrm>
            <a:off x="381000" y="1600200"/>
            <a:ext cx="8229600" cy="5257800"/>
          </a:xfrm>
        </p:spPr>
        <p:txBody>
          <a:bodyPr>
            <a:normAutofit/>
          </a:bodyPr>
          <a:lstStyle/>
          <a:p>
            <a:pPr algn="just"/>
            <a:r>
              <a:rPr lang="en-US" dirty="0"/>
              <a:t>There is a significant relationship between racial disparities and hypertension. Hispanics and black men have a higher prevalence of suffering from hypertension. The rates of people suffering from hypertension are rapidly increasing due to a lot of factors like lifestyle and diet. </a:t>
            </a:r>
          </a:p>
          <a:p>
            <a:pPr algn="just"/>
            <a:r>
              <a:rPr lang="en-US" dirty="0"/>
              <a:t>90% of hypertensive cases can be described as primary hypertension patients (Johnson-Lawrence, </a:t>
            </a:r>
            <a:r>
              <a:rPr lang="en-US" dirty="0" err="1"/>
              <a:t>Zajacova</a:t>
            </a:r>
            <a:r>
              <a:rPr lang="en-US" dirty="0"/>
              <a:t> &amp; Sneed, 2017).  </a:t>
            </a:r>
            <a:endParaRPr lang="en-US" dirty="0" smtClean="0"/>
          </a:p>
          <a:p>
            <a:pPr algn="just"/>
            <a:r>
              <a:rPr lang="en-US" dirty="0" smtClean="0"/>
              <a:t>As </a:t>
            </a:r>
            <a:r>
              <a:rPr lang="en-US" dirty="0"/>
              <a:t>many countries shift to modernization, many people are consuming high-salt foods that have high calorific content which leads to obesity. </a:t>
            </a:r>
          </a:p>
        </p:txBody>
      </p:sp>
    </p:spTree>
    <p:extLst>
      <p:ext uri="{BB962C8B-B14F-4D97-AF65-F5344CB8AC3E}">
        <p14:creationId xmlns:p14="http://schemas.microsoft.com/office/powerpoint/2010/main" val="2291010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 cont’d</a:t>
            </a:r>
          </a:p>
        </p:txBody>
      </p:sp>
      <p:sp>
        <p:nvSpPr>
          <p:cNvPr id="3" name="Content Placeholder 2"/>
          <p:cNvSpPr>
            <a:spLocks noGrp="1"/>
          </p:cNvSpPr>
          <p:nvPr>
            <p:ph sz="quarter" idx="1"/>
          </p:nvPr>
        </p:nvSpPr>
        <p:spPr/>
        <p:txBody>
          <a:bodyPr>
            <a:normAutofit lnSpcReduction="10000"/>
          </a:bodyPr>
          <a:lstStyle/>
          <a:p>
            <a:pPr algn="just"/>
            <a:r>
              <a:rPr lang="en-US" dirty="0"/>
              <a:t>Many people have also shifted to alcohol consumption and drug abuse in an attempt to fit into the society(Gutierrez et.al, 2017</a:t>
            </a:r>
            <a:r>
              <a:rPr lang="en-US" dirty="0" smtClean="0"/>
              <a:t>).</a:t>
            </a:r>
          </a:p>
          <a:p>
            <a:pPr algn="just"/>
            <a:r>
              <a:rPr lang="en-US" dirty="0" smtClean="0"/>
              <a:t>Sadly</a:t>
            </a:r>
            <a:r>
              <a:rPr lang="en-US" dirty="0"/>
              <a:t>, only one half of the patients with high blood pressure in a population have been diagnosed, only half of those detected have been treated. </a:t>
            </a:r>
            <a:endParaRPr lang="en-US" dirty="0" smtClean="0"/>
          </a:p>
          <a:p>
            <a:pPr algn="just"/>
            <a:r>
              <a:rPr lang="en-US" dirty="0" smtClean="0"/>
              <a:t>Most </a:t>
            </a:r>
            <a:r>
              <a:rPr lang="en-US" dirty="0"/>
              <a:t>of those who are on medication tend to quit from the drugs after a normal blood pressure is achieved. </a:t>
            </a:r>
            <a:r>
              <a:rPr lang="en-US" dirty="0" smtClean="0"/>
              <a:t>Globally</a:t>
            </a:r>
            <a:r>
              <a:rPr lang="en-US" dirty="0"/>
              <a:t>, hypertension is responsible for 9.4 million deaths which is 7% of all the deaths in a year. </a:t>
            </a:r>
          </a:p>
          <a:p>
            <a:endParaRPr lang="en-US" dirty="0"/>
          </a:p>
        </p:txBody>
      </p:sp>
    </p:spTree>
    <p:extLst>
      <p:ext uri="{BB962C8B-B14F-4D97-AF65-F5344CB8AC3E}">
        <p14:creationId xmlns:p14="http://schemas.microsoft.com/office/powerpoint/2010/main" val="591785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a:t>
            </a:r>
            <a:endParaRPr lang="en-US" dirty="0"/>
          </a:p>
        </p:txBody>
      </p:sp>
      <p:sp>
        <p:nvSpPr>
          <p:cNvPr id="3" name="Content Placeholder 2"/>
          <p:cNvSpPr>
            <a:spLocks noGrp="1"/>
          </p:cNvSpPr>
          <p:nvPr>
            <p:ph sz="quarter" idx="1"/>
          </p:nvPr>
        </p:nvSpPr>
        <p:spPr>
          <a:xfrm>
            <a:off x="457200" y="1600200"/>
            <a:ext cx="8229600" cy="5029200"/>
          </a:xfrm>
        </p:spPr>
        <p:txBody>
          <a:bodyPr>
            <a:normAutofit fontScale="85000" lnSpcReduction="20000"/>
          </a:bodyPr>
          <a:lstStyle/>
          <a:p>
            <a:pPr algn="just"/>
            <a:r>
              <a:rPr lang="en-US" dirty="0" smtClean="0"/>
              <a:t>The prevalence of hypertension is dependent on several factors including age, diet, family history, Basal Mass Index and </a:t>
            </a:r>
            <a:r>
              <a:rPr lang="en-US" dirty="0"/>
              <a:t>lifestyle(Fang, Gillespie, Ayala, &amp; </a:t>
            </a:r>
            <a:r>
              <a:rPr lang="en-US" dirty="0" err="1"/>
              <a:t>Loustalot</a:t>
            </a:r>
            <a:r>
              <a:rPr lang="en-US" dirty="0"/>
              <a:t>, 2018</a:t>
            </a:r>
            <a:r>
              <a:rPr lang="en-US" dirty="0" smtClean="0"/>
              <a:t>).</a:t>
            </a:r>
          </a:p>
          <a:p>
            <a:pPr algn="just"/>
            <a:r>
              <a:rPr lang="en-US" dirty="0" smtClean="0"/>
              <a:t>In reference to diet, men who indulge in tobacco smoking, excessive drinking of alcohol, excessive consumption of salt and under consumption of potassium have a higher prevalence of suffering from hypertension. Tobacco contains harmful chem</a:t>
            </a:r>
            <a:r>
              <a:rPr lang="en-US" dirty="0"/>
              <a:t>i</a:t>
            </a:r>
            <a:r>
              <a:rPr lang="en-US" dirty="0" smtClean="0"/>
              <a:t>cals which can </a:t>
            </a:r>
            <a:r>
              <a:rPr lang="en-US" dirty="0"/>
              <a:t>damage the lining of your artery walls. </a:t>
            </a:r>
            <a:r>
              <a:rPr lang="en-US" dirty="0" smtClean="0"/>
              <a:t>The chemicals cause narrowing of the arteries </a:t>
            </a:r>
            <a:r>
              <a:rPr lang="en-US" dirty="0"/>
              <a:t>and increase your risk of heart disease</a:t>
            </a:r>
            <a:r>
              <a:rPr lang="en-US" dirty="0" smtClean="0"/>
              <a:t>. Increased sodium consumption causes increased fluid retention leading to high blood pressure. </a:t>
            </a:r>
            <a:r>
              <a:rPr lang="en-US" dirty="0"/>
              <a:t> </a:t>
            </a:r>
            <a:endParaRPr lang="en-US" dirty="0" smtClean="0"/>
          </a:p>
          <a:p>
            <a:pPr algn="just"/>
            <a:r>
              <a:rPr lang="en-US" dirty="0" smtClean="0"/>
              <a:t>Men who consume more than two alcoholic beverages have a higher chance of suffering from hypertension than those who do not consume alcohol. Potassium helps in balancing the amount of sodium in the body cells.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cont’d</a:t>
            </a:r>
            <a:endParaRPr lang="en-US" dirty="0"/>
          </a:p>
        </p:txBody>
      </p:sp>
      <p:sp>
        <p:nvSpPr>
          <p:cNvPr id="3" name="Content Placeholder 2"/>
          <p:cNvSpPr>
            <a:spLocks noGrp="1"/>
          </p:cNvSpPr>
          <p:nvPr>
            <p:ph sz="quarter" idx="1"/>
          </p:nvPr>
        </p:nvSpPr>
        <p:spPr>
          <a:xfrm>
            <a:off x="0" y="1600200"/>
            <a:ext cx="9144000" cy="5334000"/>
          </a:xfrm>
        </p:spPr>
        <p:txBody>
          <a:bodyPr>
            <a:normAutofit fontScale="92500"/>
          </a:bodyPr>
          <a:lstStyle/>
          <a:p>
            <a:pPr algn="just"/>
            <a:r>
              <a:rPr lang="en-US" dirty="0" smtClean="0"/>
              <a:t>In regards to BMI, men who are obese and overweight tend to suffer more from hypertension than those who are of the normal weight. This is because overweight people need to supply their tissues with more nutrients and oxygen. </a:t>
            </a:r>
            <a:endParaRPr lang="en-US" dirty="0" smtClean="0"/>
          </a:p>
          <a:p>
            <a:pPr algn="just"/>
            <a:r>
              <a:rPr lang="en-US" dirty="0" smtClean="0"/>
              <a:t>Thus</a:t>
            </a:r>
            <a:r>
              <a:rPr lang="en-US" dirty="0" smtClean="0"/>
              <a:t>, as the volume of blood circulated in the body increases, the pressure generated on arterial walls increases. This leads to hypertension (</a:t>
            </a:r>
            <a:r>
              <a:rPr lang="en-US" dirty="0" err="1" smtClean="0"/>
              <a:t>Lor</a:t>
            </a:r>
            <a:r>
              <a:rPr lang="en-US" dirty="0" smtClean="0"/>
              <a:t> et.al, 2019). </a:t>
            </a:r>
          </a:p>
          <a:p>
            <a:pPr algn="just"/>
            <a:r>
              <a:rPr lang="en-US" dirty="0"/>
              <a:t>M</a:t>
            </a:r>
            <a:r>
              <a:rPr lang="en-US" dirty="0" smtClean="0"/>
              <a:t>en who have a lot of stress and rarely engage in physical activities have higher chances of suffering from hypertension. High levels of stress lead to temporal hypertension as the body and mind are getting overworked. </a:t>
            </a:r>
          </a:p>
          <a:p>
            <a:pPr algn="just"/>
            <a:r>
              <a:rPr lang="en-US" dirty="0" smtClean="0"/>
              <a:t>Besides, people who are physically inactive tend to have higher heart rates which lead to hypertension.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cont’d</a:t>
            </a:r>
            <a:endParaRPr lang="en-US" dirty="0"/>
          </a:p>
        </p:txBody>
      </p:sp>
      <p:sp>
        <p:nvSpPr>
          <p:cNvPr id="3" name="Content Placeholder 2"/>
          <p:cNvSpPr>
            <a:spLocks noGrp="1"/>
          </p:cNvSpPr>
          <p:nvPr>
            <p:ph sz="quarter" idx="1"/>
          </p:nvPr>
        </p:nvSpPr>
        <p:spPr>
          <a:xfrm>
            <a:off x="457200" y="1600200"/>
            <a:ext cx="8229600" cy="5257800"/>
          </a:xfrm>
        </p:spPr>
        <p:txBody>
          <a:bodyPr>
            <a:normAutofit lnSpcReduction="10000"/>
          </a:bodyPr>
          <a:lstStyle/>
          <a:p>
            <a:pPr algn="just"/>
            <a:r>
              <a:rPr lang="en-US" dirty="0" smtClean="0"/>
              <a:t>In regards to family history, men born in families where parents had a history of high blood pressure tend to suffer from the disease more than those born in families where nobody has ever suffered from the disease. </a:t>
            </a:r>
            <a:endParaRPr lang="en-US" dirty="0" smtClean="0"/>
          </a:p>
          <a:p>
            <a:pPr algn="just"/>
            <a:r>
              <a:rPr lang="en-US" dirty="0" smtClean="0"/>
              <a:t>70</a:t>
            </a:r>
            <a:r>
              <a:rPr lang="en-US" dirty="0" smtClean="0"/>
              <a:t>% of men suffering from hypertension had a family member or relative who was suffering from the disease (</a:t>
            </a:r>
            <a:r>
              <a:rPr lang="en-US" dirty="0"/>
              <a:t>Gutierrez et.al, 2017</a:t>
            </a:r>
            <a:r>
              <a:rPr lang="en-US" dirty="0" smtClean="0"/>
              <a:t>). </a:t>
            </a:r>
          </a:p>
          <a:p>
            <a:pPr algn="just"/>
            <a:r>
              <a:rPr lang="en-US" dirty="0" smtClean="0"/>
              <a:t>Comparing younger adults to the elderly ones, the prevalence of hypertension is higher in the elderly men.  The prevalence of hypertension in men aged 18–25 is 7.5% while that of men aged 38-44 is 33.2%.</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Interventions </a:t>
            </a:r>
            <a:endParaRPr lang="en-US" dirty="0"/>
          </a:p>
        </p:txBody>
      </p:sp>
      <p:sp>
        <p:nvSpPr>
          <p:cNvPr id="3" name="Content Placeholder 2"/>
          <p:cNvSpPr>
            <a:spLocks noGrp="1"/>
          </p:cNvSpPr>
          <p:nvPr>
            <p:ph sz="quarter" idx="1"/>
          </p:nvPr>
        </p:nvSpPr>
        <p:spPr>
          <a:xfrm>
            <a:off x="457200" y="1600200"/>
            <a:ext cx="8229600" cy="5105400"/>
          </a:xfrm>
        </p:spPr>
        <p:txBody>
          <a:bodyPr>
            <a:normAutofit/>
          </a:bodyPr>
          <a:lstStyle/>
          <a:p>
            <a:r>
              <a:rPr lang="en-US" dirty="0" smtClean="0"/>
              <a:t>There are a number of interventions that can help people suffering from hypertension.</a:t>
            </a:r>
          </a:p>
          <a:p>
            <a:r>
              <a:rPr lang="en-US" dirty="0" smtClean="0"/>
              <a:t>To begin with, people should change their lifestyle (</a:t>
            </a:r>
            <a:r>
              <a:rPr lang="en-US" dirty="0"/>
              <a:t>Johnson-Lawrence, </a:t>
            </a:r>
            <a:r>
              <a:rPr lang="en-US" dirty="0" err="1"/>
              <a:t>Zajacova</a:t>
            </a:r>
            <a:r>
              <a:rPr lang="en-US" dirty="0"/>
              <a:t> &amp; Sneed, 2017</a:t>
            </a:r>
            <a:r>
              <a:rPr lang="en-US" dirty="0" smtClean="0"/>
              <a:t>). </a:t>
            </a:r>
          </a:p>
          <a:p>
            <a:r>
              <a:rPr lang="en-US" dirty="0" smtClean="0"/>
              <a:t>This includes decreased sodium intake to less than 2300mg a day, avoiding or decreasing alcohol consumption as well as smoking tobacco. </a:t>
            </a:r>
          </a:p>
          <a:p>
            <a:r>
              <a:rPr lang="en-US" dirty="0" smtClean="0"/>
              <a:t>People should also have adequate sleep, avoid stress and indulge more in physical activities.</a:t>
            </a:r>
          </a:p>
          <a:p>
            <a:r>
              <a:rPr lang="en-US" dirty="0" smtClean="0"/>
              <a:t>Lastly, people should eat more of polyunsaturated foods.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Interventions cont’d</a:t>
            </a:r>
            <a:endParaRPr lang="en-US" dirty="0"/>
          </a:p>
        </p:txBody>
      </p:sp>
      <p:sp>
        <p:nvSpPr>
          <p:cNvPr id="3" name="Content Placeholder 2"/>
          <p:cNvSpPr>
            <a:spLocks noGrp="1"/>
          </p:cNvSpPr>
          <p:nvPr>
            <p:ph sz="quarter" idx="1"/>
          </p:nvPr>
        </p:nvSpPr>
        <p:spPr>
          <a:xfrm>
            <a:off x="457200" y="1600200"/>
            <a:ext cx="8229600" cy="5257800"/>
          </a:xfrm>
        </p:spPr>
        <p:txBody>
          <a:bodyPr>
            <a:normAutofit/>
          </a:bodyPr>
          <a:lstStyle/>
          <a:p>
            <a:pPr algn="just"/>
            <a:r>
              <a:rPr lang="en-US" dirty="0" smtClean="0"/>
              <a:t>After diagnosis of the disease, a patient should keep close contact with the general practitioner, nephrologist and cardiologist for better management of </a:t>
            </a:r>
            <a:r>
              <a:rPr lang="en-US" dirty="0"/>
              <a:t>the </a:t>
            </a:r>
            <a:r>
              <a:rPr lang="en-US" dirty="0" smtClean="0"/>
              <a:t>disease (</a:t>
            </a:r>
            <a:r>
              <a:rPr lang="en-US" dirty="0"/>
              <a:t>Fang, Gillespie, Ayala, &amp; </a:t>
            </a:r>
            <a:r>
              <a:rPr lang="en-US" dirty="0" err="1"/>
              <a:t>Loustalot</a:t>
            </a:r>
            <a:r>
              <a:rPr lang="en-US" dirty="0"/>
              <a:t>, 2018</a:t>
            </a:r>
            <a:r>
              <a:rPr lang="en-US" dirty="0" smtClean="0"/>
              <a:t>). </a:t>
            </a:r>
          </a:p>
          <a:p>
            <a:pPr algn="just"/>
            <a:r>
              <a:rPr lang="en-US" dirty="0" smtClean="0"/>
              <a:t>Some of the drugs used in managing the disease include beta blockers, vasodilators, ACE inhibitors, Calcium Channel Blockers and diuretics.</a:t>
            </a:r>
          </a:p>
          <a:p>
            <a:pPr algn="just"/>
            <a:r>
              <a:rPr lang="en-US" dirty="0" smtClean="0"/>
              <a:t>Individuals with confirmed cases of hypertension should buy home blood pressure monitors for them to be able to manage the disease effectively. </a:t>
            </a:r>
            <a:endParaRPr lang="en-US" dirty="0"/>
          </a:p>
        </p:txBody>
      </p:sp>
    </p:spTree>
    <p:extLst>
      <p:ext uri="{BB962C8B-B14F-4D97-AF65-F5344CB8AC3E}">
        <p14:creationId xmlns:p14="http://schemas.microsoft.com/office/powerpoint/2010/main" val="1281204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Interventions cont’d </a:t>
            </a:r>
            <a:endParaRPr lang="en-US" dirty="0"/>
          </a:p>
        </p:txBody>
      </p:sp>
      <p:sp>
        <p:nvSpPr>
          <p:cNvPr id="3" name="Content Placeholder 2"/>
          <p:cNvSpPr>
            <a:spLocks noGrp="1"/>
          </p:cNvSpPr>
          <p:nvPr>
            <p:ph sz="quarter" idx="1"/>
          </p:nvPr>
        </p:nvSpPr>
        <p:spPr>
          <a:xfrm>
            <a:off x="457200" y="1600200"/>
            <a:ext cx="8229600" cy="5105400"/>
          </a:xfrm>
        </p:spPr>
        <p:txBody>
          <a:bodyPr>
            <a:normAutofit fontScale="92500" lnSpcReduction="10000"/>
          </a:bodyPr>
          <a:lstStyle/>
          <a:p>
            <a:r>
              <a:rPr lang="en-US" dirty="0" smtClean="0"/>
              <a:t>At a community level, a different approach can be used to solve the increasing challenge of high blood pressure.</a:t>
            </a:r>
          </a:p>
          <a:p>
            <a:r>
              <a:rPr lang="en-US" dirty="0" smtClean="0"/>
              <a:t>First, community awareness programs can be held. In this programs, people are educated about the risk factors for hypertension, the signs and symptoms of the disease and how to manage </a:t>
            </a:r>
            <a:r>
              <a:rPr lang="en-US" dirty="0"/>
              <a:t>the </a:t>
            </a:r>
            <a:r>
              <a:rPr lang="en-US" dirty="0" smtClean="0"/>
              <a:t>disease. </a:t>
            </a:r>
            <a:endParaRPr lang="en-US" dirty="0" smtClean="0"/>
          </a:p>
          <a:p>
            <a:r>
              <a:rPr lang="en-US" dirty="0" smtClean="0"/>
              <a:t>As prevention is better than cure, community members are educated about what to do in order to prevent themselves from the disease. </a:t>
            </a:r>
          </a:p>
          <a:p>
            <a:r>
              <a:rPr lang="en-US" dirty="0" smtClean="0"/>
              <a:t>In order to raise awareness, free testing of blood pressure can be conducted and a follow up done for suspected cases of hypertension. </a:t>
            </a:r>
            <a:endParaRPr lang="en-US" dirty="0"/>
          </a:p>
        </p:txBody>
      </p:sp>
    </p:spTree>
    <p:extLst>
      <p:ext uri="{BB962C8B-B14F-4D97-AF65-F5344CB8AC3E}">
        <p14:creationId xmlns:p14="http://schemas.microsoft.com/office/powerpoint/2010/main" val="15358371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Sustainability </a:t>
            </a:r>
            <a:endParaRPr lang="en-US" dirty="0"/>
          </a:p>
        </p:txBody>
      </p:sp>
      <p:sp>
        <p:nvSpPr>
          <p:cNvPr id="3" name="Content Placeholder 2"/>
          <p:cNvSpPr>
            <a:spLocks noGrp="1"/>
          </p:cNvSpPr>
          <p:nvPr>
            <p:ph sz="quarter" idx="1"/>
          </p:nvPr>
        </p:nvSpPr>
        <p:spPr>
          <a:xfrm>
            <a:off x="457200" y="1600200"/>
            <a:ext cx="8229600" cy="5105400"/>
          </a:xfrm>
        </p:spPr>
        <p:txBody>
          <a:bodyPr>
            <a:normAutofit fontScale="92500" lnSpcReduction="10000"/>
          </a:bodyPr>
          <a:lstStyle/>
          <a:p>
            <a:pPr algn="just"/>
            <a:r>
              <a:rPr lang="en-US" dirty="0" smtClean="0"/>
              <a:t>The interventions to the challenge of hypertension can be achieved only if the patient decides to be self disciplined. </a:t>
            </a:r>
            <a:endParaRPr lang="en-US" dirty="0"/>
          </a:p>
          <a:p>
            <a:pPr algn="just"/>
            <a:r>
              <a:rPr lang="en-US" dirty="0" smtClean="0"/>
              <a:t>In this, the patient practices all of the above interventions until the physician declares them free of </a:t>
            </a:r>
            <a:r>
              <a:rPr lang="en-US" dirty="0"/>
              <a:t>the </a:t>
            </a:r>
            <a:r>
              <a:rPr lang="en-US" dirty="0" smtClean="0"/>
              <a:t>diseases. </a:t>
            </a:r>
            <a:endParaRPr lang="en-US" dirty="0" smtClean="0"/>
          </a:p>
          <a:p>
            <a:pPr algn="just"/>
            <a:r>
              <a:rPr lang="en-US" dirty="0" smtClean="0"/>
              <a:t>80% of the patients who practiced a healthy life style and took the drugs as per the physicians instructions have been able to manage their blood pressure. </a:t>
            </a:r>
          </a:p>
          <a:p>
            <a:pPr algn="just"/>
            <a:r>
              <a:rPr lang="en-US" dirty="0" smtClean="0"/>
              <a:t>With adequate support from family friends and medical personnel, managing hypertension is quite easy and sustainable. The drugs are not costly and thus, most </a:t>
            </a:r>
            <a:r>
              <a:rPr lang="en-US" dirty="0" err="1" smtClean="0"/>
              <a:t>pateints</a:t>
            </a:r>
            <a:r>
              <a:rPr lang="en-US" dirty="0" smtClean="0"/>
              <a:t> can afford them.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a:t>
            </a:r>
            <a:endParaRPr lang="en-US" dirty="0"/>
          </a:p>
        </p:txBody>
      </p:sp>
      <p:sp>
        <p:nvSpPr>
          <p:cNvPr id="3" name="Content Placeholder 2"/>
          <p:cNvSpPr>
            <a:spLocks noGrp="1"/>
          </p:cNvSpPr>
          <p:nvPr>
            <p:ph sz="quarter" idx="1"/>
          </p:nvPr>
        </p:nvSpPr>
        <p:spPr>
          <a:xfrm>
            <a:off x="457200" y="1600200"/>
            <a:ext cx="8229600" cy="5105400"/>
          </a:xfrm>
        </p:spPr>
        <p:txBody>
          <a:bodyPr>
            <a:normAutofit lnSpcReduction="10000"/>
          </a:bodyPr>
          <a:lstStyle/>
          <a:p>
            <a:pPr algn="just"/>
            <a:r>
              <a:rPr lang="en-US" dirty="0" smtClean="0"/>
              <a:t>Hypertension is a leading killer disease that affects a high percentage of elderly men in the Hispanic and </a:t>
            </a:r>
            <a:r>
              <a:rPr lang="en-US" dirty="0"/>
              <a:t>Black </a:t>
            </a:r>
            <a:r>
              <a:rPr lang="en-US" dirty="0" smtClean="0"/>
              <a:t>races (Fang, Gillespie, </a:t>
            </a:r>
            <a:r>
              <a:rPr lang="en-US" dirty="0"/>
              <a:t>Ayala</a:t>
            </a:r>
            <a:r>
              <a:rPr lang="en-US" dirty="0" smtClean="0"/>
              <a:t>, </a:t>
            </a:r>
            <a:r>
              <a:rPr lang="en-US" dirty="0"/>
              <a:t>&amp; </a:t>
            </a:r>
            <a:r>
              <a:rPr lang="en-US" dirty="0" err="1"/>
              <a:t>Loustalot</a:t>
            </a:r>
            <a:r>
              <a:rPr lang="en-US" dirty="0"/>
              <a:t>, </a:t>
            </a:r>
            <a:r>
              <a:rPr lang="en-US" dirty="0" smtClean="0"/>
              <a:t>2018</a:t>
            </a:r>
            <a:r>
              <a:rPr lang="en-US" dirty="0"/>
              <a:t>). </a:t>
            </a:r>
            <a:endParaRPr lang="en-US" dirty="0" smtClean="0"/>
          </a:p>
          <a:p>
            <a:pPr algn="just"/>
            <a:r>
              <a:rPr lang="en-US" dirty="0" smtClean="0"/>
              <a:t>Signs and symptoms of the disease include headache, nose bleeding and dizziness. </a:t>
            </a:r>
          </a:p>
          <a:p>
            <a:pPr algn="just"/>
            <a:r>
              <a:rPr lang="en-US" dirty="0" smtClean="0"/>
              <a:t>Raising community awareness is a major strategy in curbing the number of increased hypertension cases. </a:t>
            </a:r>
          </a:p>
          <a:p>
            <a:pPr algn="just"/>
            <a:r>
              <a:rPr lang="en-US" dirty="0" smtClean="0"/>
              <a:t>Other interventions that can be used include following the doctors prescription as well as leading a healthy lifestyle.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sz="quarter" idx="1"/>
          </p:nvPr>
        </p:nvSpPr>
        <p:spPr>
          <a:xfrm>
            <a:off x="457200" y="1295400"/>
            <a:ext cx="8229600" cy="5410200"/>
          </a:xfrm>
        </p:spPr>
        <p:txBody>
          <a:bodyPr>
            <a:normAutofit fontScale="77500" lnSpcReduction="20000"/>
          </a:bodyPr>
          <a:lstStyle/>
          <a:p>
            <a:pPr algn="just"/>
            <a:r>
              <a:rPr lang="en-US" dirty="0"/>
              <a:t>Fang, J., Gillespie, C., Ayala, C., &amp; </a:t>
            </a:r>
            <a:r>
              <a:rPr lang="en-US" dirty="0" err="1"/>
              <a:t>Loustalot</a:t>
            </a:r>
            <a:r>
              <a:rPr lang="en-US" dirty="0"/>
              <a:t>, F. (2018). Prevalence of </a:t>
            </a:r>
            <a:r>
              <a:rPr lang="en-US" dirty="0" smtClean="0"/>
              <a:t>self-reported </a:t>
            </a:r>
            <a:r>
              <a:rPr lang="en-US" dirty="0"/>
              <a:t>hypertension and antihypertensive medication use among adults aged≥ 18 years—United States, 2011–2015. </a:t>
            </a:r>
            <a:r>
              <a:rPr lang="en-US" i="1" dirty="0"/>
              <a:t>Morbidity and Mortality Weekly Report</a:t>
            </a:r>
            <a:r>
              <a:rPr lang="en-US" dirty="0"/>
              <a:t>, </a:t>
            </a:r>
            <a:r>
              <a:rPr lang="en-US" i="1" dirty="0"/>
              <a:t>67</a:t>
            </a:r>
            <a:r>
              <a:rPr lang="en-US" dirty="0"/>
              <a:t>(7), 219</a:t>
            </a:r>
            <a:r>
              <a:rPr lang="en-US" dirty="0" smtClean="0"/>
              <a:t>.</a:t>
            </a:r>
          </a:p>
          <a:p>
            <a:pPr algn="just"/>
            <a:r>
              <a:rPr lang="en-US" dirty="0"/>
              <a:t>Gutierrez, A. P., </a:t>
            </a:r>
            <a:r>
              <a:rPr lang="en-US" dirty="0" err="1"/>
              <a:t>McCurley</a:t>
            </a:r>
            <a:r>
              <a:rPr lang="en-US" dirty="0"/>
              <a:t>, J. L., </a:t>
            </a:r>
            <a:r>
              <a:rPr lang="en-US" dirty="0" err="1"/>
              <a:t>Roesch</a:t>
            </a:r>
            <a:r>
              <a:rPr lang="en-US" dirty="0"/>
              <a:t>, S. C., Gonzalez, P., </a:t>
            </a:r>
            <a:r>
              <a:rPr lang="en-US" dirty="0" err="1" smtClean="0"/>
              <a:t>Castañeda</a:t>
            </a:r>
            <a:r>
              <a:rPr lang="en-US" dirty="0"/>
              <a:t>, S. F., </a:t>
            </a:r>
            <a:r>
              <a:rPr lang="en-US" dirty="0" err="1"/>
              <a:t>Penedo</a:t>
            </a:r>
            <a:r>
              <a:rPr lang="en-US" dirty="0"/>
              <a:t>, F. J., &amp; Gallo, L. C. (2017). Fatalism and hypertension prevalence, awareness, treatment and control in US Hispanics/Latinos: results from HCHS/SOL </a:t>
            </a:r>
            <a:r>
              <a:rPr lang="en-US" dirty="0" err="1"/>
              <a:t>Sociocultural</a:t>
            </a:r>
            <a:r>
              <a:rPr lang="en-US" dirty="0"/>
              <a:t> Ancillary Study. </a:t>
            </a:r>
            <a:r>
              <a:rPr lang="en-US" i="1" dirty="0"/>
              <a:t>Journal of behavioral medicine</a:t>
            </a:r>
            <a:r>
              <a:rPr lang="en-US" dirty="0"/>
              <a:t>, </a:t>
            </a:r>
            <a:r>
              <a:rPr lang="en-US" i="1" dirty="0"/>
              <a:t>40</a:t>
            </a:r>
            <a:r>
              <a:rPr lang="en-US" dirty="0"/>
              <a:t>(2), 271-280</a:t>
            </a:r>
            <a:r>
              <a:rPr lang="en-US" dirty="0" smtClean="0"/>
              <a:t>.</a:t>
            </a:r>
          </a:p>
          <a:p>
            <a:pPr algn="just"/>
            <a:r>
              <a:rPr lang="en-US" dirty="0" smtClean="0"/>
              <a:t>Johnson-Lawrence, V., </a:t>
            </a:r>
            <a:r>
              <a:rPr lang="en-US" dirty="0" err="1" smtClean="0"/>
              <a:t>Zajacova</a:t>
            </a:r>
            <a:r>
              <a:rPr lang="en-US" dirty="0" smtClean="0"/>
              <a:t>, A., &amp; Sneed, R. (2017). Education, race/ethnicity, and </a:t>
            </a:r>
            <a:r>
              <a:rPr lang="en-US" dirty="0" err="1" smtClean="0"/>
              <a:t>multimorbidity</a:t>
            </a:r>
            <a:r>
              <a:rPr lang="en-US" dirty="0" smtClean="0"/>
              <a:t> among adults aged 30–64 in the National Health Interview Survey. </a:t>
            </a:r>
            <a:r>
              <a:rPr lang="en-US" i="1" dirty="0" smtClean="0"/>
              <a:t>SSM-population health</a:t>
            </a:r>
            <a:r>
              <a:rPr lang="en-US" dirty="0" smtClean="0"/>
              <a:t>, </a:t>
            </a:r>
            <a:r>
              <a:rPr lang="en-US" i="1" dirty="0" smtClean="0"/>
              <a:t>3</a:t>
            </a:r>
            <a:r>
              <a:rPr lang="en-US" dirty="0" smtClean="0"/>
              <a:t>, 366-372.</a:t>
            </a:r>
          </a:p>
          <a:p>
            <a:pPr algn="just"/>
            <a:r>
              <a:rPr lang="en-US" dirty="0" err="1" smtClean="0"/>
              <a:t>Lor</a:t>
            </a:r>
            <a:r>
              <a:rPr lang="en-US" dirty="0"/>
              <a:t>, M., </a:t>
            </a:r>
            <a:r>
              <a:rPr lang="en-US" dirty="0" err="1"/>
              <a:t>Koleck</a:t>
            </a:r>
            <a:r>
              <a:rPr lang="en-US" dirty="0"/>
              <a:t>, T. A., </a:t>
            </a:r>
            <a:r>
              <a:rPr lang="en-US" dirty="0" err="1"/>
              <a:t>Bakken</a:t>
            </a:r>
            <a:r>
              <a:rPr lang="en-US" dirty="0"/>
              <a:t>, S., Yoon, S., &amp; Navarra, A. M. D. (2019). Association between health literacy and medication adherence among Hispanics with hypertension. </a:t>
            </a:r>
            <a:r>
              <a:rPr lang="en-US" i="1" dirty="0"/>
              <a:t>Journal of racial and ethnic health disparities</a:t>
            </a:r>
            <a:r>
              <a:rPr lang="en-US" dirty="0"/>
              <a:t>, </a:t>
            </a:r>
            <a:r>
              <a:rPr lang="en-US" i="1" dirty="0"/>
              <a:t>6</a:t>
            </a:r>
            <a:r>
              <a:rPr lang="en-US" dirty="0"/>
              <a:t>(3), 517-524</a:t>
            </a:r>
            <a:r>
              <a:rPr lang="en-US" dirty="0" smtClean="0"/>
              <a:t>.</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1295</TotalTime>
  <Words>1685</Words>
  <Application>Microsoft Office PowerPoint</Application>
  <PresentationFormat>On-screen Show (4:3)</PresentationFormat>
  <Paragraphs>86</Paragraphs>
  <Slides>15</Slides>
  <Notes>10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Civic</vt:lpstr>
      <vt:lpstr>Hypertension and hypertension management among Hispanics and black men between the age of 18-44.</vt:lpstr>
      <vt:lpstr>Introduction </vt:lpstr>
      <vt:lpstr>Illustration of hypertension patients’ experience </vt:lpstr>
      <vt:lpstr>Background </vt:lpstr>
      <vt:lpstr>Background cont’d</vt:lpstr>
      <vt:lpstr>Background cont’d</vt:lpstr>
      <vt:lpstr>Prevalence </vt:lpstr>
      <vt:lpstr>Prevalence cont’d</vt:lpstr>
      <vt:lpstr>Prevalence cont’d</vt:lpstr>
      <vt:lpstr>Interventions </vt:lpstr>
      <vt:lpstr>Interventions cont’d</vt:lpstr>
      <vt:lpstr>Interventions cont’d </vt:lpstr>
      <vt:lpstr>Sustainability </vt:lpstr>
      <vt:lpstr>Conclusion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Hypertension and hypertension management among Hispanics and black men between the age of 18-44.</dc:title>
  <dc:creator>ggithinji</dc:creator>
  <cp:lastModifiedBy>Kamande</cp:lastModifiedBy>
  <cp:revision>69</cp:revision>
  <dcterms:created xsi:type="dcterms:W3CDTF">2020-02-25T11:30:43Z</dcterms:created>
  <dcterms:modified xsi:type="dcterms:W3CDTF">2020-02-26T13:36:06Z</dcterms:modified>
</cp:coreProperties>
</file>